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D3825BE-B640-4C94-9964-246AB6A51CD9}" type="datetimeFigureOut">
              <a:rPr lang="en-US" smtClean="0"/>
              <a:t>1/24/2011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1F49888-7D8D-4F69-8A52-E5DFE7EB7EB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825BE-B640-4C94-9964-246AB6A51CD9}" type="datetimeFigureOut">
              <a:rPr lang="en-US" smtClean="0"/>
              <a:t>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9888-7D8D-4F69-8A52-E5DFE7EB7EB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825BE-B640-4C94-9964-246AB6A51CD9}" type="datetimeFigureOut">
              <a:rPr lang="en-US" smtClean="0"/>
              <a:t>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9888-7D8D-4F69-8A52-E5DFE7EB7EB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D3825BE-B640-4C94-9964-246AB6A51CD9}" type="datetimeFigureOut">
              <a:rPr lang="en-US" smtClean="0"/>
              <a:t>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9888-7D8D-4F69-8A52-E5DFE7EB7EB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D3825BE-B640-4C94-9964-246AB6A51CD9}" type="datetimeFigureOut">
              <a:rPr lang="en-US" smtClean="0"/>
              <a:t>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1F49888-7D8D-4F69-8A52-E5DFE7EB7EBF}" type="slidenum">
              <a:rPr lang="en-AU" smtClean="0"/>
              <a:t>‹#›</a:t>
            </a:fld>
            <a:endParaRPr lang="en-AU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D3825BE-B640-4C94-9964-246AB6A51CD9}" type="datetimeFigureOut">
              <a:rPr lang="en-US" smtClean="0"/>
              <a:t>1/24/2011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1F49888-7D8D-4F69-8A52-E5DFE7EB7EB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D3825BE-B640-4C94-9964-246AB6A51CD9}" type="datetimeFigureOut">
              <a:rPr lang="en-US" smtClean="0"/>
              <a:t>1/24/2011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1F49888-7D8D-4F69-8A52-E5DFE7EB7EBF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825BE-B640-4C94-9964-246AB6A51CD9}" type="datetimeFigureOut">
              <a:rPr lang="en-US" smtClean="0"/>
              <a:t>1/24/2011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49888-7D8D-4F69-8A52-E5DFE7EB7EB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D3825BE-B640-4C94-9964-246AB6A51CD9}" type="datetimeFigureOut">
              <a:rPr lang="en-US" smtClean="0"/>
              <a:t>1/24/2011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1F49888-7D8D-4F69-8A52-E5DFE7EB7EB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D3825BE-B640-4C94-9964-246AB6A51CD9}" type="datetimeFigureOut">
              <a:rPr lang="en-US" smtClean="0"/>
              <a:t>1/24/2011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1F49888-7D8D-4F69-8A52-E5DFE7EB7EBF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D3825BE-B640-4C94-9964-246AB6A51CD9}" type="datetimeFigureOut">
              <a:rPr lang="en-US" smtClean="0"/>
              <a:t>1/24/2011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1F49888-7D8D-4F69-8A52-E5DFE7EB7EBF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D3825BE-B640-4C94-9964-246AB6A51CD9}" type="datetimeFigureOut">
              <a:rPr lang="en-US" smtClean="0"/>
              <a:t>1/24/2011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1F49888-7D8D-4F69-8A52-E5DFE7EB7EBF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Ethical and Socially Responsible Management of the Internal Environment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Ethics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application of moral standards to management behaviour.</a:t>
            </a:r>
          </a:p>
          <a:p>
            <a:endParaRPr lang="en-AU" dirty="0" smtClean="0"/>
          </a:p>
          <a:p>
            <a:r>
              <a:rPr lang="en-AU" dirty="0" smtClean="0"/>
              <a:t>What is morally right and wrong.</a:t>
            </a:r>
          </a:p>
          <a:p>
            <a:endParaRPr lang="en-AU" dirty="0" smtClean="0"/>
          </a:p>
          <a:p>
            <a:r>
              <a:rPr lang="en-AU" dirty="0" smtClean="0"/>
              <a:t>Ethical dilemma occurs when an organisation is faced with making a decision with all alternatives having some negative outcome.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Common Ethical Issues</a:t>
            </a:r>
            <a:endParaRPr lang="en-AU" dirty="0"/>
          </a:p>
        </p:txBody>
      </p:sp>
      <p:graphicFrame>
        <p:nvGraphicFramePr>
          <p:cNvPr id="22" name="Content Placeholder 21"/>
          <p:cNvGraphicFramePr>
            <a:graphicFrameLocks noGrp="1"/>
          </p:cNvGraphicFramePr>
          <p:nvPr>
            <p:ph idx="1"/>
          </p:nvPr>
        </p:nvGraphicFramePr>
        <p:xfrm>
          <a:off x="428596" y="1571612"/>
          <a:ext cx="8229600" cy="39319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857520"/>
                <a:gridCol w="537208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Fairness and Honesty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800" b="0" dirty="0" smtClean="0">
                          <a:solidFill>
                            <a:schemeClr val="bg1"/>
                          </a:solidFill>
                        </a:rPr>
                        <a:t>Society expects managers to tell the truth and avoid using misleading and or deceptive information.</a:t>
                      </a:r>
                      <a:r>
                        <a:rPr lang="en-AU" sz="1800" b="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en-AU" sz="18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coolSlant"/>
                      <a:lightRig rig="flood" dir="t"/>
                    </a:cell3D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Respect for People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 prst="coolSlant"/>
                      <a:lightRig rig="flood" dir="t"/>
                    </a:cell3D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800" dirty="0" smtClean="0">
                          <a:solidFill>
                            <a:schemeClr val="bg1"/>
                          </a:solidFill>
                        </a:rPr>
                        <a:t>Organisations need to treat all employees and customer with respect and not allow employees to take advantage of others.</a:t>
                      </a:r>
                      <a:endParaRPr lang="en-AU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 prst="coolSlant"/>
                      <a:lightRig rig="flood" dir="t"/>
                    </a:cell3D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Conflict of Interest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800" dirty="0" smtClean="0">
                          <a:solidFill>
                            <a:schemeClr val="bg1"/>
                          </a:solidFill>
                        </a:rPr>
                        <a:t>Organisations need to ensure that all actions are viewed</a:t>
                      </a:r>
                      <a:r>
                        <a:rPr lang="en-AU" sz="1800" baseline="0" dirty="0" smtClean="0">
                          <a:solidFill>
                            <a:schemeClr val="bg1"/>
                          </a:solidFill>
                        </a:rPr>
                        <a:t> to be in the best interests of the whole organisation and society at large.</a:t>
                      </a:r>
                      <a:endParaRPr lang="en-AU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b="1" dirty="0" smtClean="0">
                          <a:solidFill>
                            <a:schemeClr val="bg1"/>
                          </a:solidFill>
                        </a:rPr>
                        <a:t>Financial Management</a:t>
                      </a:r>
                      <a:endParaRPr lang="en-A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1800" dirty="0" smtClean="0">
                          <a:solidFill>
                            <a:schemeClr val="bg1"/>
                          </a:solidFill>
                        </a:rPr>
                        <a:t>Organisations</a:t>
                      </a:r>
                      <a:r>
                        <a:rPr lang="en-AU" sz="1800" baseline="0" dirty="0" smtClean="0">
                          <a:solidFill>
                            <a:schemeClr val="bg1"/>
                          </a:solidFill>
                        </a:rPr>
                        <a:t> need to maintain ethical financial records to provide stakeholders with an accurate picture of their financial situation and ensure that correct taxes are paid.</a:t>
                      </a:r>
                      <a:endParaRPr lang="en-AU" sz="18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Encouraging Ethical Behaviour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Organisations often implement a corporate code of conduct for employees to follow to make making ethical decisions easier and a part of workplace culture.</a:t>
            </a:r>
          </a:p>
          <a:p>
            <a:endParaRPr lang="en-AU" dirty="0" smtClean="0"/>
          </a:p>
          <a:p>
            <a:r>
              <a:rPr lang="en-AU" dirty="0" smtClean="0"/>
              <a:t>A corporate code of conduct is a set of ethical standards for managers and employees to uphold.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Social Responsibility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Social responsibility is the awareness of an organisation’s management of the social, environmental, political and human consequences of its actions.</a:t>
            </a:r>
          </a:p>
          <a:p>
            <a:endParaRPr lang="en-AU" dirty="0" smtClean="0"/>
          </a:p>
          <a:p>
            <a:r>
              <a:rPr lang="en-AU" dirty="0" smtClean="0"/>
              <a:t>This is important as many customers choose to use an organisation based on its actions.</a:t>
            </a:r>
          </a:p>
          <a:p>
            <a:endParaRPr lang="en-AU" dirty="0" smtClean="0"/>
          </a:p>
          <a:p>
            <a:r>
              <a:rPr lang="en-AU" dirty="0" smtClean="0"/>
              <a:t>Many organisations undertake a social audit.  This is a report of what an organisation has done, and is doing, with regard to social issues.</a:t>
            </a:r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27</TotalTime>
  <Words>261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Verve</vt:lpstr>
      <vt:lpstr>Ethical and Socially Responsible Management of the Internal Environment</vt:lpstr>
      <vt:lpstr>Ethics</vt:lpstr>
      <vt:lpstr>Common Ethical Issues</vt:lpstr>
      <vt:lpstr>Encouraging Ethical Behaviour</vt:lpstr>
      <vt:lpstr>Social Responsibility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Ethical and Socially Responsible Management of the Internal Environment</dc:title>
  <dc:creator>Education</dc:creator>
  <cp:lastModifiedBy>Education</cp:lastModifiedBy>
  <cp:revision>3</cp:revision>
  <dcterms:created xsi:type="dcterms:W3CDTF">2011-01-24T07:58:45Z</dcterms:created>
  <dcterms:modified xsi:type="dcterms:W3CDTF">2011-01-24T08:26:30Z</dcterms:modified>
</cp:coreProperties>
</file>